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65" r:id="rId3"/>
    <p:sldId id="323" r:id="rId4"/>
    <p:sldId id="324" r:id="rId5"/>
    <p:sldId id="326" r:id="rId6"/>
    <p:sldId id="311" r:id="rId7"/>
    <p:sldId id="294" r:id="rId8"/>
    <p:sldId id="322" r:id="rId9"/>
    <p:sldId id="314" r:id="rId10"/>
    <p:sldId id="312" r:id="rId11"/>
    <p:sldId id="316" r:id="rId12"/>
    <p:sldId id="318" r:id="rId13"/>
    <p:sldId id="320" r:id="rId14"/>
    <p:sldId id="317" r:id="rId15"/>
    <p:sldId id="315" r:id="rId16"/>
    <p:sldId id="319" r:id="rId17"/>
    <p:sldId id="321" r:id="rId18"/>
    <p:sldId id="261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Стиль из темы 1 - акцент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B4B98B0-60AC-42C2-AFA5-B58CD77FA1E5}" styleName="Светлый стиль 1 — акцент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1FECB4D8-DB02-4DC6-A0A2-4F2EBAE1DC90}" styleName="Средний стиль 1 — акцент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5AB1C69-6EDB-4FF4-983F-18BD219EF322}" styleName="Средний стиль 2 — акцент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505E3EF-67EA-436B-97B2-0124C06EBD24}" styleName="Средний стиль 4 — акцент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93296810-A885-4BE3-A3E7-6D5BEEA58F35}" styleName="Средний стиль 2 — акцент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41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10.04.2022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708265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10.04.2022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14090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10.04.2022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917684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10.04.2022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261069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10.04.2022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865394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10.04.2022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599310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10.04.2022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033178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10.04.2022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025473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10.04.2022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520624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10.04.2022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446839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10.04.2022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490851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5C11EB-D329-41AC-A27B-AABF4C979710}" type="datetimeFigureOut">
              <a:rPr lang="ru-RU" smtClean="0"/>
              <a:t>10.04.2022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467609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s://ru.wikipedia.org/wiki/%D0%97%D0%B0%D0%B4%D0%B0%D1%87%D0%B0_%D0%BE_%D1%80%D1%8E%D0%BA%D0%B7%D0%B0%D0%BA%D0%B5" TargetMode="External"/><Relationship Id="rId3" Type="http://schemas.openxmlformats.org/officeDocument/2006/relationships/image" Target="../media/image3.emf"/><Relationship Id="rId7" Type="http://schemas.openxmlformats.org/officeDocument/2006/relationships/hyperlink" Target="http://www.panasenko.ru/Articles/168/168.html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ru.wikipedia.org/wiki/%D0%A5%D0%B5%D1%88-%D1%84%D1%83%D0%BD%D0%BA%D1%86%D0%B8%D1%8F#%D0%9C%D0%B5%D1%82%D0%BE%D0%B4%D1%8B_%D0%B1%D0%BE%D1%80%D1%8C%D0%B1%D1%8B_%D1%81_%D0%BA%D0%BE%D0%BB%D0%BB%D0%B8%D0%B7%D0%B8%D1%8F%D0%BC%D0%B8" TargetMode="External"/><Relationship Id="rId5" Type="http://schemas.openxmlformats.org/officeDocument/2006/relationships/hyperlink" Target="https://habr.com/ru/company/otus/blog/448350/" TargetMode="External"/><Relationship Id="rId4" Type="http://schemas.openxmlformats.org/officeDocument/2006/relationships/hyperlink" Target="https://habr.com/ru/post/345740/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62724" y="595533"/>
            <a:ext cx="6759086" cy="1050796"/>
          </a:xfrm>
          <a:prstGeom prst="rect">
            <a:avLst/>
          </a:prstGeom>
          <a:noFill/>
        </p:spPr>
        <p:txBody>
          <a:bodyPr wrap="none" lIns="65274" tIns="32637" rIns="65274" bIns="32637" rtlCol="0">
            <a:spAutoFit/>
          </a:bodyPr>
          <a:lstStyle/>
          <a:p>
            <a:r>
              <a:rPr lang="ru-RU" sz="32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Язык программирования С++</a:t>
            </a:r>
            <a:r>
              <a:rPr lang="en-US" sz="32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r>
              <a:rPr lang="ru-RU" sz="32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Алгоритмы и структуры данных</a:t>
            </a:r>
            <a:endParaRPr lang="ru-RU" sz="3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62724" y="5205976"/>
            <a:ext cx="7744741" cy="1173907"/>
          </a:xfrm>
          <a:prstGeom prst="rect">
            <a:avLst/>
          </a:prstGeom>
          <a:noFill/>
        </p:spPr>
        <p:txBody>
          <a:bodyPr wrap="none" lIns="65274" tIns="32637" rIns="65274" bIns="32637" rtlCol="0">
            <a:spAutoFit/>
          </a:bodyPr>
          <a:lstStyle>
            <a:defPPr>
              <a:defRPr lang="ru-RU"/>
            </a:defPPr>
            <a:lvl1pPr>
              <a:defRPr sz="2300">
                <a:solidFill>
                  <a:schemeClr val="bg1"/>
                </a:solidFill>
                <a:latin typeface="Gilroy" pitchFamily="50" charset="-52"/>
              </a:defRPr>
            </a:lvl1pPr>
          </a:lstStyle>
          <a:p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Преподаватели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ru-RU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Пысин Максим Дмитриевич, аспирант кафедры ИКТ</a:t>
            </a:r>
          </a:p>
          <a:p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Краснов Дмитрий Олегович, аспирант кафедры ИКТ</a:t>
            </a:r>
            <a:endParaRPr lang="ru-RU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574672" y="2522572"/>
            <a:ext cx="7042690" cy="2143403"/>
          </a:xfrm>
          <a:prstGeom prst="rect">
            <a:avLst/>
          </a:prstGeom>
          <a:noFill/>
        </p:spPr>
        <p:txBody>
          <a:bodyPr wrap="none" lIns="65274" tIns="32637" rIns="65274" bIns="32637" rtlCol="0">
            <a:spAutoFit/>
          </a:bodyPr>
          <a:lstStyle/>
          <a:p>
            <a:pPr algn="ctr"/>
            <a:r>
              <a:rPr lang="ru-RU" sz="45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Хеширование</a:t>
            </a:r>
          </a:p>
          <a:p>
            <a:pPr algn="ctr"/>
            <a:r>
              <a:rPr lang="ru-RU" sz="45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Хеш-таблицы</a:t>
            </a:r>
          </a:p>
          <a:p>
            <a:pPr algn="ctr"/>
            <a:r>
              <a:rPr lang="ru-RU" sz="45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Словари ключ значени</a:t>
            </a:r>
            <a:r>
              <a:rPr lang="ru-RU" sz="4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е</a:t>
            </a:r>
          </a:p>
        </p:txBody>
      </p:sp>
    </p:spTree>
    <p:extLst>
      <p:ext uri="{BB962C8B-B14F-4D97-AF65-F5344CB8AC3E}">
        <p14:creationId xmlns:p14="http://schemas.microsoft.com/office/powerpoint/2010/main" val="2539482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Криптографические хеш-функции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10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30630" y="1547249"/>
            <a:ext cx="10091083" cy="698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Криптографическая хэш-функция — это специальный класс хэш-функций, который имеет различные свойства, необходимые для криптографии.</a:t>
            </a:r>
          </a:p>
        </p:txBody>
      </p:sp>
      <p:sp>
        <p:nvSpPr>
          <p:cNvPr id="11" name="Заголовок 2"/>
          <p:cNvSpPr txBox="1">
            <a:spLocks/>
          </p:cNvSpPr>
          <p:nvPr/>
        </p:nvSpPr>
        <p:spPr>
          <a:xfrm>
            <a:off x="829651" y="1094925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4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Описание</a:t>
            </a:r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21105" y="2355437"/>
            <a:ext cx="1009108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400" b="1" dirty="0">
                <a:latin typeface="Arial" panose="020B0604020202020204" pitchFamily="34" charset="0"/>
                <a:cs typeface="Arial" panose="020B0604020202020204" pitchFamily="34" charset="0"/>
              </a:rPr>
              <a:t>Свойство 1: </a:t>
            </a:r>
            <a:r>
              <a:rPr lang="ru-RU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Коллизионная устойчивость</a:t>
            </a:r>
          </a:p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Это свойство обозначает, что для данной функции еще не было найдено данных которые создают коллизию, в общем же смысле означает, что для поиска коллизий необходимо потратить огромное количество времени.</a:t>
            </a:r>
          </a:p>
          <a:p>
            <a:pPr>
              <a:lnSpc>
                <a:spcPct val="150000"/>
              </a:lnSpc>
            </a:pPr>
            <a:endParaRPr 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ru-RU" sz="1400" b="1" dirty="0">
                <a:latin typeface="Arial" panose="020B0604020202020204" pitchFamily="34" charset="0"/>
                <a:cs typeface="Arial" panose="020B0604020202020204" pitchFamily="34" charset="0"/>
              </a:rPr>
              <a:t>Свойство 2: </a:t>
            </a:r>
            <a:r>
              <a:rPr lang="ru-RU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Устойчивость к поиску первого прообраза</a:t>
            </a:r>
            <a:endParaRPr lang="ru-RU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Это свойство означает, что для данной функции крайне сложно выполнить операцию поиска исходного сообщения имея итоговый </a:t>
            </a:r>
            <a:r>
              <a:rPr lang="ru-RU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хеш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, причем это свойство должно соблюдаться вне зависимости от того будет ли поиск выполнятся перебором или каким либо образом раскручиваться из итогового результата.</a:t>
            </a:r>
            <a:endParaRPr 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ru-RU" sz="1400" b="1" dirty="0">
                <a:latin typeface="Arial" panose="020B0604020202020204" pitchFamily="34" charset="0"/>
                <a:cs typeface="Arial" panose="020B0604020202020204" pitchFamily="34" charset="0"/>
              </a:rPr>
              <a:t>Свойство 3: </a:t>
            </a:r>
            <a:r>
              <a:rPr lang="ru-RU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Устойчивость к поиску второго прообразу</a:t>
            </a:r>
            <a:endParaRPr lang="ru-RU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Это свойство означает, что для данной функции крайне сложно выполнить операцию поиска исходного сообщения имея итоговый </a:t>
            </a:r>
            <a:r>
              <a:rPr lang="ru-RU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хеш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и исходное сообщение дающее коллизию.</a:t>
            </a:r>
            <a:endParaRPr 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3879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Криптографические хеш-функции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11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30630" y="1547249"/>
            <a:ext cx="10407090" cy="4939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Аналитическое доказательство выполнения приведенных ранее свойств весьма сложная задача, а само словосочетание </a:t>
            </a:r>
            <a:r>
              <a:rPr lang="ru-RU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доказумо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безопасная функция означает, что задачи поиска </a:t>
            </a:r>
            <a:r>
              <a:rPr lang="ru-RU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колизии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и поиска первого прообраза являются нерешаемыми за полиномиальное время и время требуемое на их решение экспоненциально зависит от размера итогового ключа.</a:t>
            </a:r>
          </a:p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У доказательного подхода есть определенные недостатки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Алгоритмы которые на данный момент являются доказуемо безопасными вычислительно сложны, что не позволяет использовать их в потоковых задачах.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Трудоемкость разработки и обоснования доказуемо безопасной функции огромна.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Само доказательство строиться на сведении решения задач поиска коллизий, первого и второго прообразов к задачам которые имеют требуемую сложность в среднем и худшем случаях, что потенциально делает эти функции уязвимыми.</a:t>
            </a:r>
          </a:p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Примеры таких функций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VSH – 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основана на сложности задачи нахождения нетривиальных квадратных корней по модулю составного числа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ECOH – 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основана на идее эллиптических кривых, задаче о сумме подмножеств и суммировании полиномов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FSB – 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показано что взломать функцию так же сложно как решить задачу известную как регулярное синдромное декодирование.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Knapsack-based hash functions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– это функции которые основаны на задаче о рюкзаке.</a:t>
            </a:r>
            <a:endParaRPr 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Заголовок 2"/>
          <p:cNvSpPr txBox="1">
            <a:spLocks/>
          </p:cNvSpPr>
          <p:nvPr/>
        </p:nvSpPr>
        <p:spPr>
          <a:xfrm>
            <a:off x="829651" y="1094925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4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Доказуемо безопасные</a:t>
            </a:r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1794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Криптографические хеш-функции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12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30630" y="1547249"/>
            <a:ext cx="1040709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Идеальной можно назвать ту функцию, которая отвечает следующим свойствам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Детерминированность;</a:t>
            </a:r>
            <a:endParaRPr 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Высокая скорость вычисления значения хеш-функции для любого заданного сообщения;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Невозможность сгенерировать сообщение из его </a:t>
            </a:r>
            <a:r>
              <a:rPr lang="ru-RU" sz="1400" dirty="0" err="1">
                <a:latin typeface="Arial" panose="020B0604020202020204" pitchFamily="34" charset="0"/>
                <a:cs typeface="Arial" panose="020B0604020202020204" pitchFamily="34" charset="0"/>
              </a:rPr>
              <a:t>хеш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-значения, за исключением попыток создания всех возможных сообщений;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Наличие лавинного 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эффекта;</a:t>
            </a:r>
            <a:endParaRPr 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Невозможность найти два разных сообщения с одинаковыми </a:t>
            </a:r>
            <a:r>
              <a:rPr lang="ru-RU" sz="1400" dirty="0" err="1">
                <a:latin typeface="Arial" panose="020B0604020202020204" pitchFamily="34" charset="0"/>
                <a:cs typeface="Arial" panose="020B0604020202020204" pitchFamily="34" charset="0"/>
              </a:rPr>
              <a:t>хеш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-значениями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Высокая энтропия информации на выходе.</a:t>
            </a:r>
            <a:endParaRPr 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Заголовок 2"/>
          <p:cNvSpPr txBox="1">
            <a:spLocks/>
          </p:cNvSpPr>
          <p:nvPr/>
        </p:nvSpPr>
        <p:spPr>
          <a:xfrm>
            <a:off x="829651" y="1094925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4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Идеальная криптографическая </a:t>
            </a:r>
            <a:r>
              <a:rPr lang="ru-RU" sz="2400" dirty="0" err="1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хеш</a:t>
            </a:r>
            <a:r>
              <a:rPr lang="ru-RU" sz="24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функция</a:t>
            </a:r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21105" y="4717219"/>
            <a:ext cx="1040709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Лавинным эффектом называют ситуацию, в которой при генерации </a:t>
            </a:r>
            <a:r>
              <a:rPr lang="ru-RU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хеша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для двух слабо отличающихся друг от друга изначальных набора данных, результат будет отличаться колоссально.</a:t>
            </a:r>
          </a:p>
        </p:txBody>
      </p:sp>
      <p:sp>
        <p:nvSpPr>
          <p:cNvPr id="12" name="Заголовок 2"/>
          <p:cNvSpPr txBox="1">
            <a:spLocks/>
          </p:cNvSpPr>
          <p:nvPr/>
        </p:nvSpPr>
        <p:spPr>
          <a:xfrm>
            <a:off x="829651" y="4282288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4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Лавинный эффект</a:t>
            </a:r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5" name="Таблица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6897713"/>
              </p:ext>
            </p:extLst>
          </p:nvPr>
        </p:nvGraphicFramePr>
        <p:xfrm>
          <a:off x="820125" y="5501521"/>
          <a:ext cx="10408070" cy="111252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469170">
                  <a:extLst>
                    <a:ext uri="{9D8B030D-6E8A-4147-A177-3AD203B41FA5}">
                      <a16:colId xmlns:a16="http://schemas.microsoft.com/office/drawing/2014/main" val="522657070"/>
                    </a:ext>
                  </a:extLst>
                </a:gridCol>
                <a:gridCol w="8938900">
                  <a:extLst>
                    <a:ext uri="{9D8B030D-6E8A-4147-A177-3AD203B41FA5}">
                      <a16:colId xmlns:a16="http://schemas.microsoft.com/office/drawing/2014/main" val="119127723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dirty="0" smtClean="0"/>
                        <a:t>Лавинным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f0702fb787271faa27f4b6ae3f9c9d5f037df97575489b2de136d40cdcb7ea5e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54653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 smtClean="0"/>
                        <a:t>лавинным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ae4ab7df13b47ed51303569d00c0f8a57e95d5a9f5689747de19fa45dd95195a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07911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 err="1" smtClean="0"/>
                        <a:t>лавиннын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d5607d1591c52e9b1fb319dd0e0ca84f99b3d83c93545cc653fd60fd3e9001f2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4713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51969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Криптографические хеш-функции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13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30630" y="1547249"/>
            <a:ext cx="1040709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Соль, это дополнительные данные которые вносятся в </a:t>
            </a:r>
            <a:r>
              <a:rPr lang="ru-RU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хеш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функцию и генерируются случайным образом.</a:t>
            </a:r>
          </a:p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Соль делиться на статическую – одинаковая на каждый </a:t>
            </a:r>
            <a:r>
              <a:rPr lang="ru-RU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хеш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и динамическую, разная для каждого </a:t>
            </a:r>
            <a:r>
              <a:rPr lang="ru-RU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хеша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Сама соль, в случае если она динамическая, как правило записывается рядом с итоговым </a:t>
            </a:r>
            <a:r>
              <a:rPr lang="ru-RU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хешом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и нужна для повторного хеширования данных при поиске.</a:t>
            </a:r>
          </a:p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Наличие соли защищает от атаки связанной с перебором по словарю возможных исходных значений (например, перебор по словарю популярных паролей), т.е. позволяет скрыть факт использования одинаковых входных значения.</a:t>
            </a:r>
            <a:endParaRPr 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Заголовок 2"/>
          <p:cNvSpPr txBox="1">
            <a:spLocks/>
          </p:cNvSpPr>
          <p:nvPr/>
        </p:nvSpPr>
        <p:spPr>
          <a:xfrm>
            <a:off x="829651" y="1094925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4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Соль</a:t>
            </a:r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20125" y="3997747"/>
            <a:ext cx="10407090" cy="23544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Малая длина соли и низкая энтропия</a:t>
            </a:r>
          </a:p>
          <a:p>
            <a:pPr>
              <a:lnSpc>
                <a:spcPct val="150000"/>
              </a:lnSpc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Если соль имеет малую длину, злоумышленнику будет легко создать радужную таблицу, состоящую из всех возможных солей определённой длины, добавляемых к каждому вероятному 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паролю.</a:t>
            </a:r>
          </a:p>
          <a:p>
            <a:pPr>
              <a:lnSpc>
                <a:spcPct val="150000"/>
              </a:lnSpc>
            </a:pPr>
            <a:r>
              <a:rPr lang="ru-RU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Повторное </a:t>
            </a:r>
            <a:r>
              <a:rPr lang="ru-RU" sz="1400" b="1" dirty="0">
                <a:latin typeface="Arial" panose="020B0604020202020204" pitchFamily="34" charset="0"/>
                <a:cs typeface="Arial" panose="020B0604020202020204" pitchFamily="34" charset="0"/>
              </a:rPr>
              <a:t>использование соли для разных </a:t>
            </a:r>
            <a:r>
              <a:rPr lang="ru-RU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прообразов</a:t>
            </a:r>
          </a:p>
          <a:p>
            <a:pPr>
              <a:lnSpc>
                <a:spcPct val="150000"/>
              </a:lnSpc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Хотя использование статической соли для одинаковых прообразов сделает некоторые существующие радужные таблицы бесполезными, следует заметить, что если соль статично вписана в исходный код популярного продукта, то она может быть рано или поздно извлечена, после чего на основе этой соли можно создать новую радужную таблицу. </a:t>
            </a:r>
            <a:endParaRPr lang="ru-RU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Заголовок 2"/>
          <p:cNvSpPr txBox="1">
            <a:spLocks/>
          </p:cNvSpPr>
          <p:nvPr/>
        </p:nvSpPr>
        <p:spPr>
          <a:xfrm>
            <a:off x="829651" y="3578574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4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Проблемы соли</a:t>
            </a:r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7121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Криптографические хеш-функции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14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30630" y="1547249"/>
            <a:ext cx="10407090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Суть атаки заключается в поиске коллизий </a:t>
            </a:r>
            <a:r>
              <a:rPr lang="ru-RU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хеш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функции на основе парадокса дней рождений, суть парадокса состоит в том, что в группе состоящей из 23 и более человек, вероятность совпадения дня рождения(число, месяц) хотя бы у 2х людей превышает 50%. В итоге, идея заключается в том что бы брать набор правильных и не правильных данных с найденными коллизиями, и после выполнения операции хеширования выдавать за правильный документ, неправильный, так как их </a:t>
            </a:r>
            <a:r>
              <a:rPr lang="ru-RU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хеши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совпадают</a:t>
            </a:r>
          </a:p>
        </p:txBody>
      </p:sp>
      <p:sp>
        <p:nvSpPr>
          <p:cNvPr id="11" name="Заголовок 2"/>
          <p:cNvSpPr txBox="1">
            <a:spLocks/>
          </p:cNvSpPr>
          <p:nvPr/>
        </p:nvSpPr>
        <p:spPr>
          <a:xfrm>
            <a:off x="829651" y="1094925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4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Атака дней рождения</a:t>
            </a:r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Заголовок 2"/>
          <p:cNvSpPr txBox="1">
            <a:spLocks/>
          </p:cNvSpPr>
          <p:nvPr/>
        </p:nvSpPr>
        <p:spPr>
          <a:xfrm>
            <a:off x="843628" y="3354728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4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Атака грубой силой</a:t>
            </a:r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43628" y="3843340"/>
            <a:ext cx="10407090" cy="375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Суть атаки заключается в переборе входных значений и сравнения результата хеширования с известным.</a:t>
            </a:r>
          </a:p>
        </p:txBody>
      </p:sp>
      <p:sp>
        <p:nvSpPr>
          <p:cNvPr id="13" name="Заголовок 2"/>
          <p:cNvSpPr txBox="1">
            <a:spLocks/>
          </p:cNvSpPr>
          <p:nvPr/>
        </p:nvSpPr>
        <p:spPr>
          <a:xfrm>
            <a:off x="821105" y="439394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4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Атака встреча посередине</a:t>
            </a:r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43628" y="4873222"/>
            <a:ext cx="10407090" cy="1345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Суть атаки как и в случае с атакой дней рождения, заключается в подборе коллизий, однако подбор осуществляется разбивая поддельное сообщение на 2 части и </a:t>
            </a:r>
            <a:r>
              <a:rPr lang="ru-RU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хешируя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их по отдельности некими алгоритмами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hash1 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и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hash2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, причем для второй части применяется не сам алгоритм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hash2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, а обратная ему функция, две половины </a:t>
            </a:r>
            <a:r>
              <a:rPr lang="ru-RU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хеша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складываются и сравниваются с искомым </a:t>
            </a:r>
            <a:r>
              <a:rPr lang="ru-RU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хешом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, если совпадение найдено, то по сути мы создали поддельное сообщение.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821105" y="6356353"/>
            <a:ext cx="47827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http://www.panasenko.ru/Articles/168/168.html</a:t>
            </a:r>
          </a:p>
        </p:txBody>
      </p:sp>
    </p:spTree>
    <p:extLst>
      <p:ext uri="{BB962C8B-B14F-4D97-AF65-F5344CB8AC3E}">
        <p14:creationId xmlns:p14="http://schemas.microsoft.com/office/powerpoint/2010/main" val="871403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Хеш-функции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15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29651" y="1095279"/>
            <a:ext cx="1009108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Примеры часто используемых </a:t>
            </a:r>
            <a:r>
              <a:rPr lang="ru-RU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хеш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функций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ru-RU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MD5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-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Message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Digest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#5</a:t>
            </a:r>
          </a:p>
          <a:p>
            <a:pPr>
              <a:lnSpc>
                <a:spcPct val="150000"/>
              </a:lnSpc>
            </a:pP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SHA-1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-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Secure Hash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Algorithm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1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(1995)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использует 160 бит для хранения результата</a:t>
            </a:r>
            <a:endParaRPr lang="en-US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SHA-256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-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Secure Hash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Algorithm 2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использует 256 бит для хранения результата</a:t>
            </a:r>
            <a:endParaRPr lang="en-US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SHA-512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-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Secure Hash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Algorithm 2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использует 512 бит для хранения результата</a:t>
            </a:r>
          </a:p>
          <a:p>
            <a:pPr>
              <a:lnSpc>
                <a:spcPct val="150000"/>
              </a:lnSpc>
            </a:pP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SHA-3 -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Secure Hash Algorithm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3 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новый вид алгоритма из семейства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SHA</a:t>
            </a:r>
            <a:endParaRPr 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4" name="Таблица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2484814"/>
              </p:ext>
            </p:extLst>
          </p:nvPr>
        </p:nvGraphicFramePr>
        <p:xfrm>
          <a:off x="821105" y="3126604"/>
          <a:ext cx="10698626" cy="3581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8568">
                  <a:extLst>
                    <a:ext uri="{9D8B030D-6E8A-4147-A177-3AD203B41FA5}">
                      <a16:colId xmlns:a16="http://schemas.microsoft.com/office/drawing/2014/main" val="3124725148"/>
                    </a:ext>
                  </a:extLst>
                </a:gridCol>
                <a:gridCol w="3147116">
                  <a:extLst>
                    <a:ext uri="{9D8B030D-6E8A-4147-A177-3AD203B41FA5}">
                      <a16:colId xmlns:a16="http://schemas.microsoft.com/office/drawing/2014/main" val="1557868745"/>
                    </a:ext>
                  </a:extLst>
                </a:gridCol>
                <a:gridCol w="6922942">
                  <a:extLst>
                    <a:ext uri="{9D8B030D-6E8A-4147-A177-3AD203B41FA5}">
                      <a16:colId xmlns:a16="http://schemas.microsoft.com/office/drawing/2014/main" val="18466595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dirty="0" smtClean="0"/>
                        <a:t>№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Алгоритм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Итоговый </a:t>
                      </a:r>
                      <a:r>
                        <a:rPr lang="ru-RU" dirty="0" err="1" smtClean="0"/>
                        <a:t>хеш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0952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 smtClean="0"/>
                        <a:t>1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MD5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BFD408AE02EFC2FE8670B69BA74B25E4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7638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 smtClean="0"/>
                        <a:t>2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SHA-1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E7FA2C38B4F1388BF7C022273D579E8FC9BB8FB0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1207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 smtClean="0"/>
                        <a:t>3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SHA-256 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0AC45A5E5DFAFEA7E50814E7B226C48AA67D5054ACB96FA71FB1846C04F62269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39613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 smtClean="0"/>
                        <a:t>4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SHA-512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048FACD82D43D63124E50FBCC01ED329A762CA5D1190E4BA8161CB5EC26F56D2F5278402EF70D8BDB61A0BD7882FA8CFEA5F5A421CB2FEF70DC0ABF3CA72B177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1213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SHA-3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20097A01B145926A3650237CA762AE34AF6E6397A7D51C4D6A4AC06EC26F7C7D9C7900D1D28FB0098F7F899E0CD15544FCAF03E649D847C08C15C5ECB31960D1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47384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5584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Решение проблемы коллизий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16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29651" y="1095279"/>
            <a:ext cx="10091083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Используя хеш-функцию можно составить таблицу </a:t>
            </a:r>
            <a:r>
              <a:rPr lang="ru-RU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содержащуюю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пары ключ значение, где ключом будет является </a:t>
            </a:r>
            <a:r>
              <a:rPr lang="ru-RU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хеш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, а значением будет является некоторое хранимое по этому ключу значение, таким образом будет получена хеш-таблица.</a:t>
            </a:r>
          </a:p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В таких хеш-таблицах используются простые хеш-функции, которые гораздо чаще чем криптографические </a:t>
            </a:r>
            <a:r>
              <a:rPr lang="ru-RU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хеш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функции будут давать эффект коллизий.</a:t>
            </a:r>
          </a:p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Выделяют 2 метода для решения проблемы коллизий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Метод цепочек – составляется таблица итоговых </a:t>
            </a:r>
            <a:r>
              <a:rPr lang="ru-RU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хешей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хранимых ключей, далее, в случае если возникает коллизия ключей, в эту таблицу записывается не один ключ, а список ключей, и в дальнейшем, при поиске данных в такой таблицы, мы сначала быстро перемещаемся по ней используя поиск по </a:t>
            </a:r>
            <a:r>
              <a:rPr lang="ru-RU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хешу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, а затем ищем уже внутри списка ключей, размер которого предполагается несоизмеримом меньшим чем список </a:t>
            </a:r>
            <a:r>
              <a:rPr lang="ru-RU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хешей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Метод открытой адресации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составляется таблица итоговых </a:t>
            </a:r>
            <a:r>
              <a:rPr lang="ru-RU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хешей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, которая хранит пары </a:t>
            </a:r>
            <a:r>
              <a:rPr lang="ru-RU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хеш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– ключ, и при поиске по такой таблице, мы сначала находим нужный </a:t>
            </a:r>
            <a:r>
              <a:rPr lang="ru-RU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хеш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после чего сверяемся с ключом, если он не совпадает ищем следующий подходящий </a:t>
            </a:r>
            <a:r>
              <a:rPr lang="ru-RU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хеш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, и так до тех пор пока не будет найден нужный ключ, или не кончаться варианты.</a:t>
            </a:r>
          </a:p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В обоих случая предполагается, что если искомое значение не было найдено, то создается новая пара и записывается в таблицу.</a:t>
            </a:r>
            <a:endParaRPr 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6670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Почитать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17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29651" y="1095279"/>
            <a:ext cx="10091083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https://habr.com/ru/post/345740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/</a:t>
            </a:r>
            <a:endParaRPr lang="ru-RU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https://habr.com/ru/company/otus/blog/448350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/</a:t>
            </a:r>
            <a:endParaRPr lang="ru-RU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https://ru.wikipedia.org/wiki/%D0%A5%D0%B5%D1%88-%D1%84%D1%83%D0%BD%D0%BA%D1%86%D0%B8%D1%8F#%D0%9C%D0%B5%D1%82%D0%BE%D0%B4%D1%8B_%D0%B1%D0%BE%D1%80%D1%8C%D0%B1%D1%8B_%D1%81_%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D0%BA%D0%BE%D0%BB%D0%BB%D0%B8%D0%B7%D0%B8%D1%8F%D0%BC%D0%B8</a:t>
            </a:r>
            <a:endParaRPr lang="ru-RU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http://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www.panasenko.ru/Articles/168/168.html</a:t>
            </a:r>
            <a:endParaRPr lang="ru-RU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  <a:hlinkClick r:id="rId8"/>
              </a:rPr>
              <a:t>https://ru.wikipedia.org/wiki/%D0%97%D0%B0%D0%B4%D0%B0%D1%87%D0%B0_%D0%BE_%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  <a:hlinkClick r:id="rId8"/>
              </a:rPr>
              <a:t>D1%80%D1%8E%D0%BA%D0%B7%D0%B0%D0%BA%D0%B5</a:t>
            </a:r>
            <a:endParaRPr lang="ru-RU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https://ru.qaz.wiki/wiki/List_of_hash_functions</a:t>
            </a:r>
            <a:endParaRPr 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0141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823331" y="3149823"/>
            <a:ext cx="4545339" cy="558354"/>
          </a:xfrm>
          <a:prstGeom prst="rect">
            <a:avLst/>
          </a:prstGeom>
          <a:noFill/>
        </p:spPr>
        <p:txBody>
          <a:bodyPr wrap="none" lIns="65274" tIns="32637" rIns="65274" bIns="32637" rtlCol="0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Спасибо за внимание</a:t>
            </a:r>
          </a:p>
        </p:txBody>
      </p:sp>
    </p:spTree>
    <p:extLst>
      <p:ext uri="{BB962C8B-B14F-4D97-AF65-F5344CB8AC3E}">
        <p14:creationId xmlns:p14="http://schemas.microsoft.com/office/powerpoint/2010/main" val="2323092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2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862" y="237254"/>
            <a:ext cx="5781675" cy="457200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5779" y="3261981"/>
            <a:ext cx="4813469" cy="3094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55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Хеш-таблица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3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11" name="Заголовок 2"/>
          <p:cNvSpPr txBox="1">
            <a:spLocks/>
          </p:cNvSpPr>
          <p:nvPr/>
        </p:nvSpPr>
        <p:spPr>
          <a:xfrm>
            <a:off x="829651" y="1094925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4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Модель</a:t>
            </a:r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30630" y="1547249"/>
            <a:ext cx="10091083" cy="1021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Хеш-табли́ца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— 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структура данных, реализующая интерфейс ассоциативного массива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. При этом по сути это простая таблица в которой есть столбец ключа, и столбец значения. Каждый ключ в такой таблице соответствует какому то значению и новые значения вставляются в такую таблицу всегда сопоставляясь с каким то ключом.</a:t>
            </a: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1849" y="2628495"/>
            <a:ext cx="2295525" cy="143827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30631" y="2513525"/>
            <a:ext cx="10424180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Для такой таблицы значений как правило реализуются следующие операции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Вставка(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k, v) – 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вставить в таблицу элемент с ключом</a:t>
            </a:r>
            <a:endParaRPr lang="en-US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Удаление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(k)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– удалить из таблицы элемент с ключом</a:t>
            </a:r>
            <a:endParaRPr lang="en-US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Поиск(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k)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– найти в таблице элемент с ключом</a:t>
            </a:r>
            <a:endParaRPr 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При этом выделяется 2 вида таких таблиц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Set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– Таблица которая хранит в себе множество значений, каждое из которых само по себе является ключом и значением одновременно.</a:t>
            </a:r>
            <a:endParaRPr lang="en-US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Map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– Таблица которая хранит в себе пары ключ значение в явном виде.</a:t>
            </a:r>
            <a:endParaRPr lang="ru-RU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4566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Хранение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4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30630" y="1547249"/>
            <a:ext cx="10091083" cy="42934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Хеш-таблица хранится в памяти как массив длинною некоторая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. При этом для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set 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в таком массиве хранится напрямую значение добавленные в таблицу которое является и ключом и значением одновременно, в свою очередь для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map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, каждой ячейке соответствует какой то ключ, а сама ячейка хранит уже значение ассоциирующееся с этим ключом.</a:t>
            </a:r>
          </a:p>
          <a:p>
            <a:pPr>
              <a:lnSpc>
                <a:spcPct val="150000"/>
              </a:lnSpc>
            </a:pPr>
            <a:endParaRPr 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Как же определяется позиция записываемого значения?</a:t>
            </a:r>
          </a:p>
          <a:p>
            <a:pPr>
              <a:lnSpc>
                <a:spcPct val="150000"/>
              </a:lnSpc>
            </a:pPr>
            <a:endParaRPr 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Для определения позиции значения требуется использовать какую либо функцию, которая превратит наш ключ в номер ячейке в массиве значений. Самый простой вариант о котором можно подумать, это преобразования значения к числу и взятие модуля от этого значения. Т.е.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int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(key) % M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endParaRPr lang="en-US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где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– позиция записываемого элемента в </a:t>
            </a:r>
            <a:r>
              <a:rPr lang="ru-RU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массвие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endParaRPr lang="en-US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– размер массива.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97851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Коллизии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5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30630" y="1547249"/>
            <a:ext cx="10091083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Стоит обратить внимание, что в предыдущей формуле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M 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может быть различного значения и напрямую зависит от размера хранимого значения. Поэтому, если взять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M 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достаточно большим, то количество элементов в массиве будет неподъемным ни для одного компьютера. С другой стороны, если взять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M 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достаточно малым, то мы обнаружим, что функция будет давать одинаковый результат на совершенно разные входные данные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Положим, что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key = 25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, а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M 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= 20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тогда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=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Положим, что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key = 45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, при том же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M: 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тогда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= 5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Как мы видим, результат одинаковый, а значит мы будем записывать данные в одну и ту же ячейку.</a:t>
            </a:r>
          </a:p>
          <a:p>
            <a:pPr>
              <a:lnSpc>
                <a:spcPct val="150000"/>
              </a:lnSpc>
            </a:pPr>
            <a:endParaRPr lang="ru-RU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Возможно ли создать какую либо функцию, которая гарантированно вычислит уникальную позицию для любых пар элементов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? 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Нет. Такая ситуация называется коллизией, и в рамках структуры хеш-таблицы, принимается, что могут существовать пересечения значений индекса, поэтому за индексом всегда скрывается дополнительная структура, либо список, либо дерево, либо другая хеш-таблица.</a:t>
            </a:r>
          </a:p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Часто используют функцию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: h(k) = ((k*A) % P) % M)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, где,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P – 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случайное, простое, большое число,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A – 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случайное, число от 1 до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P – 1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. Эта функция дает вероятность коллизий в пределах </a:t>
            </a:r>
            <a:endParaRPr lang="en-US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0053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Хеширование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6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30630" y="1547249"/>
            <a:ext cx="10091083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Хеширование, это применение особого алгоритма к некоторым входным данным произвольного типа, преобразующего их в битовую строку установленной длинны, строка часто выводиться в форме шестнадцатеричного чиста.</a:t>
            </a:r>
          </a:p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Алгоритмом который применяется для хеширования называют хеш-функцией или функцией свертки.</a:t>
            </a:r>
          </a:p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Результат работы алгоритма хеширования называют </a:t>
            </a:r>
            <a:r>
              <a:rPr lang="ru-RU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хешем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ru-RU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хеш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-кодом, </a:t>
            </a:r>
            <a:r>
              <a:rPr lang="ru-RU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хеш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-суммой.</a:t>
            </a:r>
          </a:p>
          <a:p>
            <a:pPr>
              <a:lnSpc>
                <a:spcPct val="150000"/>
              </a:lnSpc>
            </a:pPr>
            <a:endParaRPr 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Заголовок 2"/>
          <p:cNvSpPr txBox="1">
            <a:spLocks/>
          </p:cNvSpPr>
          <p:nvPr/>
        </p:nvSpPr>
        <p:spPr>
          <a:xfrm>
            <a:off x="829651" y="1094925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4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Определение</a:t>
            </a:r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Как работает хеширование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651" y="3113805"/>
            <a:ext cx="5391687" cy="3607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5988018" y="3417230"/>
            <a:ext cx="5713141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при построении ассоциативных массивов;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при поиске дубликатов в сериях наборов данных;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при построении уникальных идентификаторов для наборов данных;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при вычислении контрольных сумм от данных 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для 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последующего обнаружения в них 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ошибок, 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возникающих при хранении и/или передаче данных;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при сохранении паролей в системах защиты в виде </a:t>
            </a:r>
            <a:r>
              <a:rPr lang="ru-RU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хеш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-кода;</a:t>
            </a:r>
            <a:endParaRPr 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при выработке электронной 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подписи;</a:t>
            </a:r>
            <a:endParaRPr 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0533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Хеш-функции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7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30630" y="1547249"/>
            <a:ext cx="10287449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По умолчанию, базовая реализация хэш-функции должна удовлетворять следующим свойствам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ru-RU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Детерминированность – т.е. функция должна, в обязательном порядке, выдавать одинаковый вывод на одинаковы ввод.</a:t>
            </a:r>
            <a:endParaRPr lang="en-US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Скорость вычисления – функция должна быстро вычисляться, что бы ее можно было эффективно использовать для итеративных и постоянно возникающих процессов.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Минимальное количество коллизий. – все </a:t>
            </a:r>
            <a:r>
              <a:rPr lang="ru-RU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хеширующие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функции не гарантируют полное отсутствие </a:t>
            </a:r>
            <a:r>
              <a:rPr lang="ru-RU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колизий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на бесконечном наборе входных данных. </a:t>
            </a:r>
          </a:p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Коллизии это пересечение значений выдаваемых хеш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функцией как результат своей работы для двух абсолютно разных вводов.</a:t>
            </a:r>
          </a:p>
          <a:p>
            <a:pPr>
              <a:lnSpc>
                <a:spcPct val="150000"/>
              </a:lnSpc>
            </a:pPr>
            <a:endParaRPr 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Заголовок 2"/>
          <p:cNvSpPr txBox="1">
            <a:spLocks/>
          </p:cNvSpPr>
          <p:nvPr/>
        </p:nvSpPr>
        <p:spPr>
          <a:xfrm>
            <a:off x="829651" y="1094925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4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Модель</a:t>
            </a:r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4" name="Таблица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9147478"/>
              </p:ext>
            </p:extLst>
          </p:nvPr>
        </p:nvGraphicFramePr>
        <p:xfrm>
          <a:off x="829652" y="4737495"/>
          <a:ext cx="10759596" cy="175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0585">
                  <a:extLst>
                    <a:ext uri="{9D8B030D-6E8A-4147-A177-3AD203B41FA5}">
                      <a16:colId xmlns:a16="http://schemas.microsoft.com/office/drawing/2014/main" val="3124725148"/>
                    </a:ext>
                  </a:extLst>
                </a:gridCol>
                <a:gridCol w="2606467">
                  <a:extLst>
                    <a:ext uri="{9D8B030D-6E8A-4147-A177-3AD203B41FA5}">
                      <a16:colId xmlns:a16="http://schemas.microsoft.com/office/drawing/2014/main" val="1557868745"/>
                    </a:ext>
                  </a:extLst>
                </a:gridCol>
                <a:gridCol w="5733637">
                  <a:extLst>
                    <a:ext uri="{9D8B030D-6E8A-4147-A177-3AD203B41FA5}">
                      <a16:colId xmlns:a16="http://schemas.microsoft.com/office/drawing/2014/main" val="1846659587"/>
                    </a:ext>
                  </a:extLst>
                </a:gridCol>
                <a:gridCol w="1898907">
                  <a:extLst>
                    <a:ext uri="{9D8B030D-6E8A-4147-A177-3AD203B41FA5}">
                      <a16:colId xmlns:a16="http://schemas.microsoft.com/office/drawing/2014/main" val="170002909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dirty="0" smtClean="0"/>
                        <a:t>№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Ввод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Итоговый </a:t>
                      </a:r>
                      <a:r>
                        <a:rPr lang="ru-RU" dirty="0" err="1" smtClean="0"/>
                        <a:t>хеш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Наличие коллизий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0952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 smtClean="0"/>
                        <a:t>1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Первый набор</a:t>
                      </a:r>
                      <a:r>
                        <a:rPr lang="ru-RU" baseline="0" dirty="0" smtClean="0"/>
                        <a:t> данных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F98C469D0CF7E5D466DF06D339990EE138674B6D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Коллизия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7638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 smtClean="0"/>
                        <a:t>2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Второй набор данных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CF1E415CEEA860D81EC9233D626AE90EBAA823A7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Нет коллизий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1207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 smtClean="0"/>
                        <a:t>3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Третий набор данных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F98C469D0CF7E5D466DF06D339990EE138674B6D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Коллизия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39613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37171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Хеш-функции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8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11" name="Заголовок 2"/>
          <p:cNvSpPr txBox="1">
            <a:spLocks/>
          </p:cNvSpPr>
          <p:nvPr/>
        </p:nvSpPr>
        <p:spPr>
          <a:xfrm>
            <a:off x="829651" y="1094925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4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Модель</a:t>
            </a:r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Picture 2" descr="Криптографическая хеш-функция — Википедия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109" y="1699046"/>
            <a:ext cx="4716570" cy="453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7172" y="2658640"/>
            <a:ext cx="4525016" cy="2476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167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Универсальное хеширование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9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30630" y="1547249"/>
            <a:ext cx="10091083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Универсальным хешированием называют алгоритм в котором хеш-функция выбирается случайным образом из заранее заданного набора хеш-функций что обеспечивает значительное сокращение коллизий и более равномерное хеширование.</a:t>
            </a:r>
            <a:endParaRPr 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21105" y="3617196"/>
            <a:ext cx="1009108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Идеальной хеш-функцией называется и считается та </a:t>
            </a:r>
            <a:r>
              <a:rPr lang="ru-RU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хеш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функция которая никогда не дает одинаковых результатов на различные входные данные, т.е. никогда не возникает коллизий.</a:t>
            </a:r>
          </a:p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Для обеспечения такого результата хеширование производиться в 2 уровня.</a:t>
            </a:r>
          </a:p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Разумеется есть ограничение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идеальная </a:t>
            </a:r>
            <a:r>
              <a:rPr lang="ru-RU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хешь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функция существует только для конечного набора входных данных, т.е. предполагается что после создания контейнера состав ключей уже не меняется, что будет гарантировать быстроту и однозначность доступа к данным, но вызывать трудоемкую перегенерацию при каждом добавлении.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https://neerc.ifmo.ru/wiki/index.php?title=%D0%98%D0%B4%D0%B5%D0%B0%D0%BB%D1%8C%D0%BD%D0%BE%D0%B5_%D1%85%D0%B5%D1%88%D0%B8%D1%80%D0%BE%D0%B2%D0%B0%D0%BD%D0%B8%D0%B5</a:t>
            </a:r>
            <a:endParaRPr 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Заголовок 2"/>
          <p:cNvSpPr txBox="1">
            <a:spLocks/>
          </p:cNvSpPr>
          <p:nvPr/>
        </p:nvSpPr>
        <p:spPr>
          <a:xfrm>
            <a:off x="830630" y="2861109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Идеальная хеш-функции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6149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1678</TotalTime>
  <Words>2002</Words>
  <Application>Microsoft Office PowerPoint</Application>
  <PresentationFormat>Широкоэкранный</PresentationFormat>
  <Paragraphs>194</Paragraphs>
  <Slides>18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Пользователь Windows</dc:creator>
  <cp:lastModifiedBy>Пысин Максим Дмитриевич</cp:lastModifiedBy>
  <cp:revision>230</cp:revision>
  <dcterms:created xsi:type="dcterms:W3CDTF">2018-10-31T17:08:02Z</dcterms:created>
  <dcterms:modified xsi:type="dcterms:W3CDTF">2022-04-10T21:20:09Z</dcterms:modified>
</cp:coreProperties>
</file>